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sldIdLst>
    <p:sldId id="256" r:id="rId2"/>
    <p:sldId id="308" r:id="rId3"/>
    <p:sldId id="257" r:id="rId4"/>
    <p:sldId id="259" r:id="rId5"/>
    <p:sldId id="319" r:id="rId6"/>
    <p:sldId id="310" r:id="rId7"/>
    <p:sldId id="311" r:id="rId8"/>
    <p:sldId id="322" r:id="rId9"/>
    <p:sldId id="321" r:id="rId10"/>
    <p:sldId id="325" r:id="rId11"/>
    <p:sldId id="326" r:id="rId12"/>
    <p:sldId id="327" r:id="rId13"/>
    <p:sldId id="329" r:id="rId14"/>
    <p:sldId id="330" r:id="rId15"/>
    <p:sldId id="316" r:id="rId16"/>
    <p:sldId id="281" r:id="rId17"/>
    <p:sldId id="282" r:id="rId18"/>
    <p:sldId id="288" r:id="rId19"/>
    <p:sldId id="332" r:id="rId20"/>
    <p:sldId id="333" r:id="rId21"/>
    <p:sldId id="334" r:id="rId22"/>
    <p:sldId id="335" r:id="rId23"/>
    <p:sldId id="336" r:id="rId24"/>
    <p:sldId id="337" r:id="rId25"/>
    <p:sldId id="338" r:id="rId26"/>
    <p:sldId id="339" r:id="rId27"/>
    <p:sldId id="305" r:id="rId28"/>
    <p:sldId id="304" r:id="rId29"/>
    <p:sldId id="342" r:id="rId30"/>
    <p:sldId id="341" r:id="rId31"/>
    <p:sldId id="343" r:id="rId32"/>
    <p:sldId id="344" r:id="rId33"/>
    <p:sldId id="345" r:id="rId34"/>
    <p:sldId id="295" r:id="rId35"/>
    <p:sldId id="289" r:id="rId36"/>
    <p:sldId id="273" r:id="rId37"/>
    <p:sldId id="275" r:id="rId38"/>
    <p:sldId id="278" r:id="rId39"/>
    <p:sldId id="346" r:id="rId40"/>
    <p:sldId id="263" r:id="rId41"/>
    <p:sldId id="302" r:id="rId42"/>
    <p:sldId id="301" r:id="rId43"/>
    <p:sldId id="264" r:id="rId44"/>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C73E37A7-034F-408B-8731-872AFCC190F9}" type="datetimeFigureOut">
              <a:rPr lang="de-DE" smtClean="0"/>
              <a:pPr/>
              <a:t>10.11.2022</a:t>
            </a:fld>
            <a:endParaRPr lang="de-DE"/>
          </a:p>
        </p:txBody>
      </p:sp>
      <p:sp>
        <p:nvSpPr>
          <p:cNvPr id="19" name="Footer Placeholder 18"/>
          <p:cNvSpPr>
            <a:spLocks noGrp="1"/>
          </p:cNvSpPr>
          <p:nvPr>
            <p:ph type="ftr" sz="quarter" idx="11"/>
          </p:nvPr>
        </p:nvSpPr>
        <p:spPr/>
        <p:txBody>
          <a:bodyPr/>
          <a:lstStyle/>
          <a:p>
            <a:endParaRPr lang="de-DE"/>
          </a:p>
        </p:txBody>
      </p:sp>
      <p:sp>
        <p:nvSpPr>
          <p:cNvPr id="27" name="Slide Number Placeholder 26"/>
          <p:cNvSpPr>
            <a:spLocks noGrp="1"/>
          </p:cNvSpPr>
          <p:nvPr>
            <p:ph type="sldNum" sz="quarter" idx="12"/>
          </p:nvPr>
        </p:nvSpPr>
        <p:spPr/>
        <p:txBody>
          <a:bodyPr/>
          <a:lstStyle/>
          <a:p>
            <a:fld id="{21CE9AFF-0990-4B50-8152-4E76CBE7F176}" type="slidenum">
              <a:rPr lang="de-DE" smtClean="0"/>
              <a:pPr/>
              <a:t>‹#›</a:t>
            </a:fld>
            <a:endParaRPr lang="de-DE"/>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73E37A7-034F-408B-8731-872AFCC190F9}" type="datetimeFigureOut">
              <a:rPr lang="de-DE" smtClean="0"/>
              <a:pPr/>
              <a:t>10.11.2022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1CE9AFF-0990-4B50-8152-4E76CBE7F176}" type="slidenum">
              <a:rPr lang="de-DE" smtClean="0"/>
              <a:pPr/>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73E37A7-034F-408B-8731-872AFCC190F9}" type="datetimeFigureOut">
              <a:rPr lang="de-DE" smtClean="0"/>
              <a:pPr/>
              <a:t>10.11.2022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1CE9AFF-0990-4B50-8152-4E76CBE7F176}" type="slidenum">
              <a:rPr lang="de-DE" smtClean="0"/>
              <a:pPr/>
              <a:t>‹#›</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73E37A7-034F-408B-8731-872AFCC190F9}" type="datetimeFigureOut">
              <a:rPr lang="de-DE" smtClean="0"/>
              <a:pPr/>
              <a:t>10.11.2022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1CE9AFF-0990-4B50-8152-4E76CBE7F176}" type="slidenum">
              <a:rPr lang="de-DE" smtClean="0"/>
              <a:pPr/>
              <a:t>‹#›</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73E37A7-034F-408B-8731-872AFCC190F9}" type="datetimeFigureOut">
              <a:rPr lang="de-DE" smtClean="0"/>
              <a:pPr/>
              <a:t>10.11.2022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1CE9AFF-0990-4B50-8152-4E76CBE7F176}" type="slidenum">
              <a:rPr lang="de-DE" smtClean="0"/>
              <a:pPr/>
              <a:t>‹#›</a:t>
            </a:fld>
            <a:endParaRPr lang="de-DE"/>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73E37A7-034F-408B-8731-872AFCC190F9}" type="datetimeFigureOut">
              <a:rPr lang="de-DE" smtClean="0"/>
              <a:pPr/>
              <a:t>10.11.2022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21CE9AFF-0990-4B50-8152-4E76CBE7F176}" type="slidenum">
              <a:rPr lang="de-DE" smtClean="0"/>
              <a:pPr/>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73E37A7-034F-408B-8731-872AFCC190F9}" type="datetimeFigureOut">
              <a:rPr lang="de-DE" smtClean="0"/>
              <a:pPr/>
              <a:t>10.11.2022</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21CE9AFF-0990-4B50-8152-4E76CBE7F176}" type="slidenum">
              <a:rPr lang="de-DE" smtClean="0"/>
              <a:pPr/>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73E37A7-034F-408B-8731-872AFCC190F9}" type="datetimeFigureOut">
              <a:rPr lang="de-DE" smtClean="0"/>
              <a:pPr/>
              <a:t>10.11.2022</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21CE9AFF-0990-4B50-8152-4E76CBE7F176}" type="slidenum">
              <a:rPr lang="de-DE" smtClean="0"/>
              <a:pPr/>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3E37A7-034F-408B-8731-872AFCC190F9}" type="datetimeFigureOut">
              <a:rPr lang="de-DE" smtClean="0"/>
              <a:pPr/>
              <a:t>10.11.2022</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21CE9AFF-0990-4B50-8152-4E76CBE7F176}" type="slidenum">
              <a:rPr lang="de-DE" smtClean="0"/>
              <a:pPr/>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73E37A7-034F-408B-8731-872AFCC190F9}" type="datetimeFigureOut">
              <a:rPr lang="de-DE" smtClean="0"/>
              <a:pPr/>
              <a:t>10.11.2022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21CE9AFF-0990-4B50-8152-4E76CBE7F176}" type="slidenum">
              <a:rPr lang="de-DE" smtClean="0"/>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73E37A7-034F-408B-8731-872AFCC190F9}" type="datetimeFigureOut">
              <a:rPr lang="de-DE" smtClean="0"/>
              <a:pPr/>
              <a:t>10.11.2022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a:xfrm>
            <a:off x="8077200" y="6356350"/>
            <a:ext cx="609600" cy="365125"/>
          </a:xfrm>
        </p:spPr>
        <p:txBody>
          <a:bodyPr/>
          <a:lstStyle/>
          <a:p>
            <a:fld id="{21CE9AFF-0990-4B50-8152-4E76CBE7F176}" type="slidenum">
              <a:rPr lang="de-DE" smtClean="0"/>
              <a:pPr/>
              <a:t>‹#›</a:t>
            </a:fld>
            <a:endParaRPr lang="de-DE"/>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73E37A7-034F-408B-8731-872AFCC190F9}" type="datetimeFigureOut">
              <a:rPr lang="de-DE" smtClean="0"/>
              <a:pPr/>
              <a:t>10.11.2022</a:t>
            </a:fld>
            <a:endParaRPr lang="de-DE"/>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de-DE"/>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1CE9AFF-0990-4B50-8152-4E76CBE7F176}" type="slidenum">
              <a:rPr lang="de-DE" smtClean="0"/>
              <a:pPr/>
              <a:t>‹#›</a:t>
            </a:fld>
            <a:endParaRPr lang="de-DE"/>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de-DE" sz="6000" dirty="0" smtClean="0">
                <a:solidFill>
                  <a:schemeClr val="tx2"/>
                </a:solidFill>
              </a:rPr>
              <a:t>Shalom Initiative</a:t>
            </a:r>
            <a:endParaRPr lang="de-DE" sz="6000" dirty="0">
              <a:solidFill>
                <a:schemeClr val="tx2"/>
              </a:solidFill>
            </a:endParaRPr>
          </a:p>
        </p:txBody>
      </p:sp>
      <p:sp>
        <p:nvSpPr>
          <p:cNvPr id="3" name="Subtitle 2"/>
          <p:cNvSpPr>
            <a:spLocks noGrp="1"/>
          </p:cNvSpPr>
          <p:nvPr>
            <p:ph type="subTitle" idx="1"/>
          </p:nvPr>
        </p:nvSpPr>
        <p:spPr/>
        <p:txBody>
          <a:bodyPr/>
          <a:lstStyle/>
          <a:p>
            <a:endParaRPr lang="de-DE" dirty="0" smtClean="0">
              <a:solidFill>
                <a:srgbClr val="00B050"/>
              </a:solidFill>
            </a:endParaRPr>
          </a:p>
          <a:p>
            <a:r>
              <a:rPr lang="de-DE" dirty="0" smtClean="0">
                <a:solidFill>
                  <a:schemeClr val="bg1">
                    <a:lumMod val="95000"/>
                    <a:lumOff val="5000"/>
                  </a:schemeClr>
                </a:solidFill>
              </a:rPr>
              <a:t>Transforming </a:t>
            </a:r>
            <a:r>
              <a:rPr lang="de-DE" dirty="0" smtClean="0">
                <a:solidFill>
                  <a:schemeClr val="bg1">
                    <a:lumMod val="95000"/>
                    <a:lumOff val="5000"/>
                  </a:schemeClr>
                </a:solidFill>
              </a:rPr>
              <a:t>and Impacting </a:t>
            </a:r>
            <a:r>
              <a:rPr lang="de-DE" sz="4000" dirty="0" smtClean="0">
                <a:solidFill>
                  <a:schemeClr val="bg1">
                    <a:lumMod val="95000"/>
                    <a:lumOff val="5000"/>
                  </a:schemeClr>
                </a:solidFill>
              </a:rPr>
              <a:t>Lives</a:t>
            </a:r>
            <a:endParaRPr lang="de-DE" sz="4000" dirty="0">
              <a:solidFill>
                <a:schemeClr val="bg1">
                  <a:lumMod val="95000"/>
                  <a:lumOff val="5000"/>
                </a:schemeClr>
              </a:solidFill>
            </a:endParaRPr>
          </a:p>
        </p:txBody>
      </p:sp>
    </p:spTree>
    <p:extLst>
      <p:ext uri="{BB962C8B-B14F-4D97-AF65-F5344CB8AC3E}">
        <p14:creationId xmlns="" xmlns:p14="http://schemas.microsoft.com/office/powerpoint/2010/main" val="1437178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Woman in business</a:t>
            </a:r>
            <a:endParaRPr lang="en-US" dirty="0"/>
          </a:p>
        </p:txBody>
      </p:sp>
      <p:pic>
        <p:nvPicPr>
          <p:cNvPr id="5122" name="Picture 2"/>
          <p:cNvPicPr>
            <a:picLocks noGrp="1" noChangeAspect="1" noChangeArrowheads="1"/>
          </p:cNvPicPr>
          <p:nvPr>
            <p:ph idx="1"/>
          </p:nvPr>
        </p:nvPicPr>
        <p:blipFill>
          <a:blip r:embed="rId2"/>
          <a:stretch>
            <a:fillRect/>
          </a:stretch>
        </p:blipFill>
        <p:spPr bwMode="auto">
          <a:xfrm>
            <a:off x="698967" y="1935163"/>
            <a:ext cx="7746065" cy="4389437"/>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Woman in business</a:t>
            </a:r>
            <a:endParaRPr lang="en-US" dirty="0"/>
          </a:p>
        </p:txBody>
      </p:sp>
      <p:pic>
        <p:nvPicPr>
          <p:cNvPr id="6146" name="Picture 2"/>
          <p:cNvPicPr>
            <a:picLocks noGrp="1" noChangeAspect="1" noChangeArrowheads="1"/>
          </p:cNvPicPr>
          <p:nvPr>
            <p:ph idx="1"/>
          </p:nvPr>
        </p:nvPicPr>
        <p:blipFill>
          <a:blip r:embed="rId2"/>
          <a:stretch>
            <a:fillRect/>
          </a:stretch>
        </p:blipFill>
        <p:spPr bwMode="auto">
          <a:xfrm>
            <a:off x="698967" y="1935163"/>
            <a:ext cx="7746065" cy="4389437"/>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Woman in business</a:t>
            </a:r>
            <a:endParaRPr lang="en-US" dirty="0"/>
          </a:p>
        </p:txBody>
      </p:sp>
      <p:pic>
        <p:nvPicPr>
          <p:cNvPr id="7170" name="Picture 2"/>
          <p:cNvPicPr>
            <a:picLocks noGrp="1" noChangeAspect="1" noChangeArrowheads="1"/>
          </p:cNvPicPr>
          <p:nvPr>
            <p:ph idx="1"/>
          </p:nvPr>
        </p:nvPicPr>
        <p:blipFill>
          <a:blip r:embed="rId2"/>
          <a:stretch>
            <a:fillRect/>
          </a:stretch>
        </p:blipFill>
        <p:spPr bwMode="auto">
          <a:xfrm>
            <a:off x="698967" y="1935163"/>
            <a:ext cx="7746065" cy="4389437"/>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Empowerment: </a:t>
            </a:r>
            <a:r>
              <a:rPr lang="en-US" sz="3600" dirty="0" smtClean="0"/>
              <a:t>Vocational </a:t>
            </a:r>
            <a:r>
              <a:rPr lang="en-US" sz="3600" dirty="0" smtClean="0"/>
              <a:t>Training (Dress Designing)</a:t>
            </a:r>
            <a:endParaRPr lang="en-US" sz="3600" dirty="0"/>
          </a:p>
        </p:txBody>
      </p:sp>
      <p:pic>
        <p:nvPicPr>
          <p:cNvPr id="9218" name="Picture 2"/>
          <p:cNvPicPr>
            <a:picLocks noGrp="1" noChangeAspect="1" noChangeArrowheads="1"/>
          </p:cNvPicPr>
          <p:nvPr>
            <p:ph idx="1"/>
          </p:nvPr>
        </p:nvPicPr>
        <p:blipFill>
          <a:blip r:embed="rId2" cstate="print"/>
          <a:stretch>
            <a:fillRect/>
          </a:stretch>
        </p:blipFill>
        <p:spPr bwMode="auto">
          <a:xfrm>
            <a:off x="1645043" y="1935163"/>
            <a:ext cx="5853913" cy="4389437"/>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Hair Dressing Trainees</a:t>
            </a:r>
            <a:endParaRPr lang="en-US" dirty="0"/>
          </a:p>
        </p:txBody>
      </p:sp>
      <p:pic>
        <p:nvPicPr>
          <p:cNvPr id="10242" name="Picture 2"/>
          <p:cNvPicPr>
            <a:picLocks noGrp="1" noChangeAspect="1" noChangeArrowheads="1"/>
          </p:cNvPicPr>
          <p:nvPr>
            <p:ph idx="1"/>
          </p:nvPr>
        </p:nvPicPr>
        <p:blipFill>
          <a:blip r:embed="rId2" cstate="print"/>
          <a:stretch>
            <a:fillRect/>
          </a:stretch>
        </p:blipFill>
        <p:spPr bwMode="auto">
          <a:xfrm>
            <a:off x="1645044" y="1935163"/>
            <a:ext cx="5853912" cy="4389437"/>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Health Care (water hygiene and sanitation</a:t>
            </a:r>
            <a:r>
              <a:rPr lang="en-US" dirty="0" smtClean="0"/>
              <a:t>)</a:t>
            </a:r>
            <a:endParaRPr lang="en-US" dirty="0"/>
          </a:p>
        </p:txBody>
      </p:sp>
      <p:pic>
        <p:nvPicPr>
          <p:cNvPr id="4" name="Content Placeholder 3" descr="152287900_3669148933139049_5933607148515340078_n.jpg"/>
          <p:cNvPicPr>
            <a:picLocks noGrp="1" noChangeAspect="1"/>
          </p:cNvPicPr>
          <p:nvPr>
            <p:ph idx="1"/>
          </p:nvPr>
        </p:nvPicPr>
        <p:blipFill>
          <a:blip r:embed="rId2"/>
          <a:stretch>
            <a:fillRect/>
          </a:stretch>
        </p:blipFill>
        <p:spPr>
          <a:xfrm>
            <a:off x="1905000" y="1809750"/>
            <a:ext cx="5715000" cy="428625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32656"/>
            <a:ext cx="8534400" cy="758952"/>
          </a:xfrm>
        </p:spPr>
        <p:txBody>
          <a:bodyPr>
            <a:noAutofit/>
          </a:bodyPr>
          <a:lstStyle/>
          <a:p>
            <a:r>
              <a:rPr lang="de-DE" sz="2800" dirty="0" smtClean="0"/>
              <a:t/>
            </a:r>
            <a:br>
              <a:rPr lang="de-DE" sz="2800" dirty="0" smtClean="0"/>
            </a:br>
            <a:r>
              <a:rPr lang="de-DE" sz="2800" dirty="0"/>
              <a:t/>
            </a:r>
            <a:br>
              <a:rPr lang="de-DE" sz="2800" dirty="0"/>
            </a:br>
            <a:r>
              <a:rPr lang="de-DE" sz="2800" dirty="0" smtClean="0"/>
              <a:t/>
            </a:r>
            <a:br>
              <a:rPr lang="de-DE" sz="2800" dirty="0" smtClean="0"/>
            </a:br>
            <a:r>
              <a:rPr lang="de-DE" sz="2800" dirty="0"/>
              <a:t/>
            </a:r>
            <a:br>
              <a:rPr lang="de-DE" sz="2800" dirty="0"/>
            </a:br>
            <a:r>
              <a:rPr lang="de-DE" sz="2800" dirty="0"/>
              <a:t/>
            </a:r>
            <a:br>
              <a:rPr lang="de-DE" sz="2800" dirty="0"/>
            </a:br>
            <a:r>
              <a:rPr lang="de-DE" sz="2800" dirty="0" smtClean="0"/>
              <a:t/>
            </a:r>
            <a:br>
              <a:rPr lang="de-DE" sz="2800" dirty="0" smtClean="0"/>
            </a:br>
            <a:r>
              <a:rPr lang="de-DE" sz="2800" dirty="0" smtClean="0"/>
              <a:t>Dr. Mbwoge presenting on Menstral hygiene Management</a:t>
            </a:r>
            <a:endParaRPr lang="de-DE" sz="2800" dirty="0"/>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279922" y="1935163"/>
            <a:ext cx="6584156" cy="4389437"/>
          </a:xfrm>
        </p:spPr>
      </p:pic>
    </p:spTree>
    <p:extLst>
      <p:ext uri="{BB962C8B-B14F-4D97-AF65-F5344CB8AC3E}">
        <p14:creationId xmlns="" xmlns:p14="http://schemas.microsoft.com/office/powerpoint/2010/main" val="3436916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DE" sz="2800" dirty="0" smtClean="0"/>
              <a:t>P</a:t>
            </a:r>
            <a:r>
              <a:rPr lang="de-DE" sz="2800" dirty="0" smtClean="0"/>
              <a:t>resenting </a:t>
            </a:r>
            <a:r>
              <a:rPr lang="de-DE" sz="2800" dirty="0" smtClean="0"/>
              <a:t>on how to make, </a:t>
            </a:r>
            <a:r>
              <a:rPr lang="de-DE" sz="2800" dirty="0" smtClean="0"/>
              <a:t>use </a:t>
            </a:r>
            <a:r>
              <a:rPr lang="de-DE" sz="2800" dirty="0" smtClean="0"/>
              <a:t>and manage reusable pads</a:t>
            </a:r>
            <a:endParaRPr lang="de-DE" sz="2800" dirty="0"/>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279922" y="1935163"/>
            <a:ext cx="6584156" cy="4389437"/>
          </a:xfrm>
        </p:spPr>
      </p:pic>
    </p:spTree>
    <p:extLst>
      <p:ext uri="{BB962C8B-B14F-4D97-AF65-F5344CB8AC3E}">
        <p14:creationId xmlns="" xmlns:p14="http://schemas.microsoft.com/office/powerpoint/2010/main" val="302632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smtClean="0"/>
              <a:t> </a:t>
            </a:r>
            <a:r>
              <a:rPr lang="de-DE" dirty="0" smtClean="0"/>
              <a:t>Dignity Kit distribution </a:t>
            </a:r>
            <a:r>
              <a:rPr lang="de-DE" dirty="0" smtClean="0"/>
              <a:t>in Kumba</a:t>
            </a:r>
            <a:endParaRPr lang="de-DE" dirty="0"/>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279922" y="1935163"/>
            <a:ext cx="6584156" cy="4389437"/>
          </a:xfrm>
        </p:spPr>
      </p:pic>
    </p:spTree>
    <p:extLst>
      <p:ext uri="{BB962C8B-B14F-4D97-AF65-F5344CB8AC3E}">
        <p14:creationId xmlns="" xmlns:p14="http://schemas.microsoft.com/office/powerpoint/2010/main" val="1912930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Distribution </a:t>
            </a:r>
            <a:r>
              <a:rPr lang="en-US" dirty="0" smtClean="0"/>
              <a:t>in </a:t>
            </a:r>
            <a:r>
              <a:rPr lang="en-US" dirty="0" err="1" smtClean="0"/>
              <a:t>Kwa</a:t>
            </a:r>
            <a:r>
              <a:rPr lang="en-US" dirty="0" smtClean="0"/>
              <a:t> </a:t>
            </a:r>
            <a:r>
              <a:rPr lang="en-US" dirty="0" err="1" smtClean="0"/>
              <a:t>Kwa</a:t>
            </a:r>
            <a:endParaRPr lang="en-US" dirty="0"/>
          </a:p>
        </p:txBody>
      </p:sp>
      <p:pic>
        <p:nvPicPr>
          <p:cNvPr id="12290" name="Picture 2"/>
          <p:cNvPicPr>
            <a:picLocks noGrp="1" noChangeAspect="1" noChangeArrowheads="1"/>
          </p:cNvPicPr>
          <p:nvPr>
            <p:ph idx="1"/>
          </p:nvPr>
        </p:nvPicPr>
        <p:blipFill>
          <a:blip r:embed="rId2"/>
          <a:stretch>
            <a:fillRect/>
          </a:stretch>
        </p:blipFill>
        <p:spPr bwMode="auto">
          <a:xfrm>
            <a:off x="1279922" y="1935163"/>
            <a:ext cx="6584156" cy="4389437"/>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752600"/>
            <a:ext cx="8534400" cy="1447800"/>
          </a:xfrm>
        </p:spPr>
        <p:txBody>
          <a:bodyPr>
            <a:normAutofit fontScale="90000"/>
          </a:bodyPr>
          <a:lstStyle/>
          <a:p>
            <a:pPr algn="ctr"/>
            <a:r>
              <a:rPr lang="en-US" u="sng" dirty="0" smtClean="0"/>
              <a:t/>
            </a:r>
            <a:br>
              <a:rPr lang="en-US" u="sng" dirty="0" smtClean="0"/>
            </a:br>
            <a:r>
              <a:rPr lang="en-US" u="sng" dirty="0" smtClean="0"/>
              <a:t/>
            </a:r>
            <a:br>
              <a:rPr lang="en-US" u="sng" dirty="0" smtClean="0"/>
            </a:br>
            <a:r>
              <a:rPr lang="en-US" u="sng" dirty="0" smtClean="0"/>
              <a:t/>
            </a:r>
            <a:br>
              <a:rPr lang="en-US" u="sng" dirty="0" smtClean="0"/>
            </a:br>
            <a:r>
              <a:rPr lang="en-US" u="sng" dirty="0" smtClean="0"/>
              <a:t/>
            </a:r>
            <a:br>
              <a:rPr lang="en-US" u="sng" dirty="0" smtClean="0"/>
            </a:br>
            <a:r>
              <a:rPr lang="en-US" u="sng" dirty="0" smtClean="0"/>
              <a:t/>
            </a:r>
            <a:br>
              <a:rPr lang="en-US" u="sng" dirty="0" smtClean="0"/>
            </a:br>
            <a:r>
              <a:rPr lang="en-US" u="sng" dirty="0" smtClean="0"/>
              <a:t/>
            </a:r>
            <a:br>
              <a:rPr lang="en-US" u="sng" dirty="0" smtClean="0"/>
            </a:br>
            <a:r>
              <a:rPr lang="en-US" u="sng" dirty="0" smtClean="0"/>
              <a:t/>
            </a:r>
            <a:br>
              <a:rPr lang="en-US" u="sng" dirty="0" smtClean="0"/>
            </a:br>
            <a:r>
              <a:rPr lang="en-US" sz="3600" u="sng" dirty="0" smtClean="0"/>
              <a:t>The Anglophone Crisis in Cameroon</a:t>
            </a:r>
            <a:br>
              <a:rPr lang="en-US" sz="3600" u="sng" dirty="0" smtClean="0"/>
            </a:br>
            <a:r>
              <a:rPr lang="en-US" sz="3600" u="sng" dirty="0" smtClean="0"/>
              <a:t> </a:t>
            </a:r>
            <a:r>
              <a:rPr lang="en-US" sz="3600" u="sng" dirty="0" smtClean="0"/>
              <a:t>And </a:t>
            </a:r>
            <a:r>
              <a:rPr lang="en-US" sz="3600" u="sng" dirty="0" smtClean="0"/>
              <a:t/>
            </a:r>
            <a:br>
              <a:rPr lang="en-US" sz="3600" u="sng" dirty="0" smtClean="0"/>
            </a:br>
            <a:r>
              <a:rPr lang="en-US" sz="3600" u="sng" dirty="0" smtClean="0"/>
              <a:t>The Respond of Shalom Initiative</a:t>
            </a:r>
            <a:endParaRPr lang="en-US" sz="3600" u="sng" dirty="0"/>
          </a:p>
        </p:txBody>
      </p:sp>
      <p:sp>
        <p:nvSpPr>
          <p:cNvPr id="3" name="Content Placeholder 2"/>
          <p:cNvSpPr>
            <a:spLocks noGrp="1"/>
          </p:cNvSpPr>
          <p:nvPr>
            <p:ph idx="1"/>
          </p:nvPr>
        </p:nvSpPr>
        <p:spPr>
          <a:xfrm>
            <a:off x="301752" y="2590800"/>
            <a:ext cx="8503920" cy="3810000"/>
          </a:xfrm>
        </p:spPr>
        <p:txBody>
          <a:bodyPr>
            <a:normAutofit lnSpcReduction="10000"/>
          </a:bodyPr>
          <a:lstStyle/>
          <a:p>
            <a:pPr>
              <a:buNone/>
            </a:pPr>
            <a:endParaRPr lang="en-US" dirty="0" smtClean="0"/>
          </a:p>
          <a:p>
            <a:pPr>
              <a:buNone/>
            </a:pPr>
            <a:endParaRPr lang="en-US" dirty="0" smtClean="0"/>
          </a:p>
          <a:p>
            <a:pPr>
              <a:buNone/>
            </a:pPr>
            <a:r>
              <a:rPr lang="en-US" dirty="0" smtClean="0"/>
              <a:t>                                          </a:t>
            </a:r>
          </a:p>
          <a:p>
            <a:pPr>
              <a:buNone/>
            </a:pPr>
            <a:endParaRPr lang="en-US" dirty="0" smtClean="0"/>
          </a:p>
          <a:p>
            <a:pPr>
              <a:buNone/>
            </a:pPr>
            <a:r>
              <a:rPr lang="en-US" dirty="0" smtClean="0"/>
              <a:t>                                                  By</a:t>
            </a:r>
          </a:p>
          <a:p>
            <a:pPr algn="r">
              <a:buNone/>
            </a:pPr>
            <a:r>
              <a:rPr lang="en-US" dirty="0" err="1" smtClean="0"/>
              <a:t>Vagoga</a:t>
            </a:r>
            <a:r>
              <a:rPr lang="en-US" dirty="0" smtClean="0"/>
              <a:t> Mary Salle</a:t>
            </a:r>
          </a:p>
          <a:p>
            <a:pPr algn="r">
              <a:buNone/>
            </a:pPr>
            <a:r>
              <a:rPr lang="en-US" dirty="0" smtClean="0"/>
              <a:t>Founder\Coordinator</a:t>
            </a:r>
          </a:p>
          <a:p>
            <a:pPr algn="r">
              <a:buNone/>
            </a:pPr>
            <a:r>
              <a:rPr lang="en-US" dirty="0" smtClean="0"/>
              <a:t>Shalom Initiative</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Distribution in </a:t>
            </a:r>
            <a:r>
              <a:rPr lang="en-US" dirty="0" err="1" smtClean="0"/>
              <a:t>Bisongabang</a:t>
            </a:r>
            <a:endParaRPr lang="en-US" dirty="0"/>
          </a:p>
        </p:txBody>
      </p:sp>
      <p:pic>
        <p:nvPicPr>
          <p:cNvPr id="13314" name="Picture 2"/>
          <p:cNvPicPr>
            <a:picLocks noGrp="1" noChangeAspect="1" noChangeArrowheads="1"/>
          </p:cNvPicPr>
          <p:nvPr>
            <p:ph idx="1"/>
          </p:nvPr>
        </p:nvPicPr>
        <p:blipFill>
          <a:blip r:embed="rId2"/>
          <a:stretch>
            <a:fillRect/>
          </a:stretch>
        </p:blipFill>
        <p:spPr bwMode="auto">
          <a:xfrm>
            <a:off x="1279922" y="1935163"/>
            <a:ext cx="6584156" cy="4389437"/>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Distribution in </a:t>
            </a:r>
            <a:r>
              <a:rPr lang="en-US" dirty="0" err="1" smtClean="0"/>
              <a:t>Bisongabang</a:t>
            </a:r>
            <a:endParaRPr lang="en-US" dirty="0"/>
          </a:p>
        </p:txBody>
      </p:sp>
      <p:pic>
        <p:nvPicPr>
          <p:cNvPr id="14338" name="Picture 2"/>
          <p:cNvPicPr>
            <a:picLocks noGrp="1" noChangeAspect="1" noChangeArrowheads="1"/>
          </p:cNvPicPr>
          <p:nvPr>
            <p:ph idx="1"/>
          </p:nvPr>
        </p:nvPicPr>
        <p:blipFill>
          <a:blip r:embed="rId2"/>
          <a:stretch>
            <a:fillRect/>
          </a:stretch>
        </p:blipFill>
        <p:spPr bwMode="auto">
          <a:xfrm>
            <a:off x="1279922" y="1935163"/>
            <a:ext cx="6584156" cy="4389437"/>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Distribution in </a:t>
            </a:r>
            <a:r>
              <a:rPr lang="en-US" dirty="0" err="1" smtClean="0"/>
              <a:t>Nchang</a:t>
            </a:r>
            <a:endParaRPr lang="en-US" dirty="0"/>
          </a:p>
        </p:txBody>
      </p:sp>
      <p:pic>
        <p:nvPicPr>
          <p:cNvPr id="15362" name="Picture 2"/>
          <p:cNvPicPr>
            <a:picLocks noGrp="1" noChangeAspect="1" noChangeArrowheads="1"/>
          </p:cNvPicPr>
          <p:nvPr>
            <p:ph idx="1"/>
          </p:nvPr>
        </p:nvPicPr>
        <p:blipFill>
          <a:blip r:embed="rId2" cstate="print"/>
          <a:stretch>
            <a:fillRect/>
          </a:stretch>
        </p:blipFill>
        <p:spPr bwMode="auto">
          <a:xfrm>
            <a:off x="1279922" y="1935163"/>
            <a:ext cx="6584156" cy="4389437"/>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Distribution in </a:t>
            </a:r>
            <a:r>
              <a:rPr lang="en-US" dirty="0" err="1" smtClean="0"/>
              <a:t>Nchang</a:t>
            </a:r>
            <a:endParaRPr lang="en-US" dirty="0"/>
          </a:p>
        </p:txBody>
      </p:sp>
      <p:pic>
        <p:nvPicPr>
          <p:cNvPr id="16386" name="Picture 2"/>
          <p:cNvPicPr>
            <a:picLocks noGrp="1" noChangeAspect="1" noChangeArrowheads="1"/>
          </p:cNvPicPr>
          <p:nvPr>
            <p:ph idx="1"/>
          </p:nvPr>
        </p:nvPicPr>
        <p:blipFill>
          <a:blip r:embed="rId2" cstate="print"/>
          <a:stretch>
            <a:fillRect/>
          </a:stretch>
        </p:blipFill>
        <p:spPr bwMode="auto">
          <a:xfrm>
            <a:off x="1279922" y="1935163"/>
            <a:ext cx="6584156" cy="4389437"/>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COVID – 19 Respond with Sex workers</a:t>
            </a:r>
            <a:endParaRPr lang="en-US" dirty="0"/>
          </a:p>
        </p:txBody>
      </p:sp>
      <p:pic>
        <p:nvPicPr>
          <p:cNvPr id="17410" name="Picture 2"/>
          <p:cNvPicPr>
            <a:picLocks noGrp="1" noChangeAspect="1" noChangeArrowheads="1"/>
          </p:cNvPicPr>
          <p:nvPr>
            <p:ph idx="1"/>
          </p:nvPr>
        </p:nvPicPr>
        <p:blipFill>
          <a:blip r:embed="rId2" cstate="print"/>
          <a:stretch>
            <a:fillRect/>
          </a:stretch>
        </p:blipFill>
        <p:spPr bwMode="auto">
          <a:xfrm>
            <a:off x="1645043" y="1935163"/>
            <a:ext cx="5853913" cy="4389437"/>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 </a:t>
            </a:r>
            <a:r>
              <a:rPr lang="en-US" dirty="0" smtClean="0"/>
              <a:t>traditional Rulers</a:t>
            </a:r>
            <a:endParaRPr lang="en-US" dirty="0"/>
          </a:p>
        </p:txBody>
      </p:sp>
      <p:pic>
        <p:nvPicPr>
          <p:cNvPr id="18434" name="Picture 2"/>
          <p:cNvPicPr>
            <a:picLocks noGrp="1" noChangeAspect="1" noChangeArrowheads="1"/>
          </p:cNvPicPr>
          <p:nvPr>
            <p:ph idx="1"/>
          </p:nvPr>
        </p:nvPicPr>
        <p:blipFill>
          <a:blip r:embed="rId2" cstate="print"/>
          <a:stretch>
            <a:fillRect/>
          </a:stretch>
        </p:blipFill>
        <p:spPr bwMode="auto">
          <a:xfrm>
            <a:off x="1645044" y="1935163"/>
            <a:ext cx="5853912" cy="4389437"/>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 Taxi Drivers</a:t>
            </a:r>
            <a:endParaRPr lang="en-US" dirty="0"/>
          </a:p>
        </p:txBody>
      </p:sp>
      <p:pic>
        <p:nvPicPr>
          <p:cNvPr id="19458" name="Picture 2"/>
          <p:cNvPicPr>
            <a:picLocks noGrp="1" noChangeAspect="1" noChangeArrowheads="1"/>
          </p:cNvPicPr>
          <p:nvPr>
            <p:ph idx="1"/>
          </p:nvPr>
        </p:nvPicPr>
        <p:blipFill>
          <a:blip r:embed="rId2"/>
          <a:stretch>
            <a:fillRect/>
          </a:stretch>
        </p:blipFill>
        <p:spPr bwMode="auto">
          <a:xfrm>
            <a:off x="1279922" y="1935163"/>
            <a:ext cx="6584156" cy="4389437"/>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Agriculture</a:t>
            </a:r>
            <a:endParaRPr lang="de-DE" dirty="0"/>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278924" y="1935163"/>
            <a:ext cx="6586152" cy="4389437"/>
          </a:xfrm>
        </p:spPr>
      </p:pic>
    </p:spTree>
    <p:extLst>
      <p:ext uri="{BB962C8B-B14F-4D97-AF65-F5344CB8AC3E}">
        <p14:creationId xmlns="" xmlns:p14="http://schemas.microsoft.com/office/powerpoint/2010/main" val="880886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DE" sz="2800" dirty="0" smtClean="0"/>
              <a:t/>
            </a:r>
            <a:br>
              <a:rPr lang="de-DE" sz="2800" dirty="0" smtClean="0"/>
            </a:br>
            <a:r>
              <a:rPr lang="de-DE" sz="2800" dirty="0" smtClean="0"/>
              <a:t>We hope to help the orphanages in Kumba through this project</a:t>
            </a:r>
            <a:endParaRPr lang="de-DE" sz="2800" dirty="0"/>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669391" y="1935163"/>
            <a:ext cx="7805217" cy="4389437"/>
          </a:xfrm>
        </p:spPr>
      </p:pic>
    </p:spTree>
    <p:extLst>
      <p:ext uri="{BB962C8B-B14F-4D97-AF65-F5344CB8AC3E}">
        <p14:creationId xmlns="" xmlns:p14="http://schemas.microsoft.com/office/powerpoint/2010/main" val="92819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And </a:t>
            </a:r>
            <a:r>
              <a:rPr lang="en-US" dirty="0" smtClean="0"/>
              <a:t>to Raise </a:t>
            </a:r>
            <a:r>
              <a:rPr lang="en-US" dirty="0" smtClean="0"/>
              <a:t>Income for the organisation</a:t>
            </a:r>
            <a:endParaRPr lang="en-US" dirty="0"/>
          </a:p>
        </p:txBody>
      </p:sp>
      <p:pic>
        <p:nvPicPr>
          <p:cNvPr id="21506" name="Picture 2"/>
          <p:cNvPicPr>
            <a:picLocks noGrp="1" noChangeAspect="1" noChangeArrowheads="1"/>
          </p:cNvPicPr>
          <p:nvPr>
            <p:ph idx="1"/>
          </p:nvPr>
        </p:nvPicPr>
        <p:blipFill>
          <a:blip r:embed="rId2"/>
          <a:stretch>
            <a:fillRect/>
          </a:stretch>
        </p:blipFill>
        <p:spPr bwMode="auto">
          <a:xfrm>
            <a:off x="1645708" y="1935163"/>
            <a:ext cx="5852583" cy="4389437"/>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Who are we?</a:t>
            </a:r>
            <a:endParaRPr lang="de-DE" dirty="0"/>
          </a:p>
        </p:txBody>
      </p:sp>
      <p:sp>
        <p:nvSpPr>
          <p:cNvPr id="3" name="Content Placeholder 2"/>
          <p:cNvSpPr>
            <a:spLocks noGrp="1"/>
          </p:cNvSpPr>
          <p:nvPr>
            <p:ph idx="1"/>
          </p:nvPr>
        </p:nvSpPr>
        <p:spPr/>
        <p:txBody>
          <a:bodyPr>
            <a:normAutofit fontScale="55000" lnSpcReduction="20000"/>
          </a:bodyPr>
          <a:lstStyle/>
          <a:p>
            <a:pPr fontAlgn="base"/>
            <a:r>
              <a:rPr lang="en-US" b="1" dirty="0"/>
              <a:t>SHALOM INNITIATIVE</a:t>
            </a:r>
            <a:r>
              <a:rPr lang="en-US" dirty="0"/>
              <a:t> </a:t>
            </a:r>
            <a:r>
              <a:rPr lang="en-US" sz="3800" dirty="0"/>
              <a:t>is an action oriented community development organization with a Goal to transform and empower the lives of people in her local community. Shalom encourages and fosters innovation among youths, creative entrepreneurship among young people with a keen consideration to young girls. Shalom is out to practicalise job creation among youths, reduces health issues through awareness, protect the environment as well as foster peace campaigns in her local community. We are building our communities, bringing hope to many, putting smiles on faces and changing the narratives of community development. We are an apolitical association, non-denominational, non-governmental and non-profit making.</a:t>
            </a:r>
            <a:r>
              <a:rPr lang="en-US" sz="3800" i="1" dirty="0"/>
              <a:t>	</a:t>
            </a:r>
            <a:endParaRPr lang="en-US" sz="3800" i="1" dirty="0" smtClean="0"/>
          </a:p>
          <a:p>
            <a:pPr marL="0" indent="0" fontAlgn="base">
              <a:buNone/>
            </a:pPr>
            <a:r>
              <a:rPr lang="en-US" i="1" dirty="0"/>
              <a:t>	</a:t>
            </a:r>
            <a:endParaRPr lang="de-DE" dirty="0"/>
          </a:p>
          <a:p>
            <a:pPr fontAlgn="base"/>
            <a:r>
              <a:rPr lang="en-US" b="1" dirty="0"/>
              <a:t>We are out to</a:t>
            </a:r>
            <a:r>
              <a:rPr lang="en-US" b="1" i="1" dirty="0"/>
              <a:t> Identify, Develop and empower our local communities</a:t>
            </a:r>
            <a:endParaRPr lang="de-DE" dirty="0"/>
          </a:p>
          <a:p>
            <a:pPr marL="0" indent="0" fontAlgn="base">
              <a:buNone/>
            </a:pPr>
            <a:endParaRPr lang="de-DE" dirty="0"/>
          </a:p>
        </p:txBody>
      </p:sp>
    </p:spTree>
    <p:extLst>
      <p:ext uri="{BB962C8B-B14F-4D97-AF65-F5344CB8AC3E}">
        <p14:creationId xmlns="" xmlns:p14="http://schemas.microsoft.com/office/powerpoint/2010/main" val="32818918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An Empowered Woman</a:t>
            </a:r>
            <a:endParaRPr lang="en-US" dirty="0"/>
          </a:p>
        </p:txBody>
      </p:sp>
      <p:pic>
        <p:nvPicPr>
          <p:cNvPr id="20482" name="Picture 2"/>
          <p:cNvPicPr>
            <a:picLocks noGrp="1" noChangeAspect="1" noChangeArrowheads="1"/>
          </p:cNvPicPr>
          <p:nvPr>
            <p:ph idx="1"/>
          </p:nvPr>
        </p:nvPicPr>
        <p:blipFill>
          <a:blip r:embed="rId2"/>
          <a:stretch>
            <a:fillRect/>
          </a:stretch>
        </p:blipFill>
        <p:spPr bwMode="auto">
          <a:xfrm>
            <a:off x="698967" y="1935163"/>
            <a:ext cx="7746065" cy="4389437"/>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Gender Base Violence</a:t>
            </a:r>
            <a:endParaRPr lang="en-US" dirty="0"/>
          </a:p>
        </p:txBody>
      </p:sp>
      <p:pic>
        <p:nvPicPr>
          <p:cNvPr id="22530" name="Picture 2"/>
          <p:cNvPicPr>
            <a:picLocks noGrp="1" noChangeAspect="1" noChangeArrowheads="1"/>
          </p:cNvPicPr>
          <p:nvPr>
            <p:ph idx="1"/>
          </p:nvPr>
        </p:nvPicPr>
        <p:blipFill>
          <a:blip r:embed="rId2"/>
          <a:stretch>
            <a:fillRect/>
          </a:stretch>
        </p:blipFill>
        <p:spPr bwMode="auto">
          <a:xfrm>
            <a:off x="1645708" y="1935163"/>
            <a:ext cx="5852583" cy="4389437"/>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a:t>
            </a:r>
            <a:r>
              <a:rPr lang="en-US" dirty="0" err="1" smtClean="0"/>
              <a:t>sensitzation</a:t>
            </a:r>
            <a:endParaRPr lang="en-US" dirty="0"/>
          </a:p>
        </p:txBody>
      </p:sp>
      <p:pic>
        <p:nvPicPr>
          <p:cNvPr id="23554" name="Picture 2"/>
          <p:cNvPicPr>
            <a:picLocks noGrp="1" noChangeAspect="1" noChangeArrowheads="1"/>
          </p:cNvPicPr>
          <p:nvPr>
            <p:ph idx="1"/>
          </p:nvPr>
        </p:nvPicPr>
        <p:blipFill>
          <a:blip r:embed="rId2"/>
          <a:stretch>
            <a:fillRect/>
          </a:stretch>
        </p:blipFill>
        <p:spPr bwMode="auto">
          <a:xfrm>
            <a:off x="1645708" y="1935163"/>
            <a:ext cx="5852583" cy="4389437"/>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to GBV</a:t>
            </a:r>
            <a:endParaRPr lang="en-US" dirty="0"/>
          </a:p>
        </p:txBody>
      </p:sp>
      <p:pic>
        <p:nvPicPr>
          <p:cNvPr id="24578" name="Picture 2"/>
          <p:cNvPicPr>
            <a:picLocks noGrp="1" noChangeAspect="1" noChangeArrowheads="1"/>
          </p:cNvPicPr>
          <p:nvPr>
            <p:ph idx="1"/>
          </p:nvPr>
        </p:nvPicPr>
        <p:blipFill>
          <a:blip r:embed="rId2"/>
          <a:stretch>
            <a:fillRect/>
          </a:stretch>
        </p:blipFill>
        <p:spPr bwMode="auto">
          <a:xfrm>
            <a:off x="1645708" y="1935163"/>
            <a:ext cx="5852583" cy="4389437"/>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smtClean="0"/>
              <a:t>Climate Action (Planting of tree)</a:t>
            </a:r>
            <a:endParaRPr lang="de-DE" dirty="0"/>
          </a:p>
        </p:txBody>
      </p:sp>
      <p:pic>
        <p:nvPicPr>
          <p:cNvPr id="6" name="Content Placeholder 5"/>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279922" y="1935163"/>
            <a:ext cx="6584156" cy="4389437"/>
          </a:xfrm>
        </p:spPr>
      </p:pic>
    </p:spTree>
    <p:extLst>
      <p:ext uri="{BB962C8B-B14F-4D97-AF65-F5344CB8AC3E}">
        <p14:creationId xmlns="" xmlns:p14="http://schemas.microsoft.com/office/powerpoint/2010/main" val="28437686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de-DE" sz="4000" dirty="0" smtClean="0"/>
              <a:t>Tree</a:t>
            </a:r>
            <a:r>
              <a:rPr lang="de-DE" sz="2800" dirty="0" smtClean="0"/>
              <a:t>  </a:t>
            </a:r>
            <a:endParaRPr lang="de-DE" sz="2800" dirty="0"/>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279922" y="1935163"/>
            <a:ext cx="6584156" cy="4389437"/>
          </a:xfrm>
        </p:spPr>
      </p:pic>
    </p:spTree>
    <p:extLst>
      <p:ext uri="{BB962C8B-B14F-4D97-AF65-F5344CB8AC3E}">
        <p14:creationId xmlns="" xmlns:p14="http://schemas.microsoft.com/office/powerpoint/2010/main" val="10217434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Peace Building Trainings</a:t>
            </a:r>
            <a:endParaRPr lang="de-DE" dirty="0"/>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278924" y="1935163"/>
            <a:ext cx="6586152" cy="4389437"/>
          </a:xfrm>
        </p:spPr>
      </p:pic>
    </p:spTree>
    <p:extLst>
      <p:ext uri="{BB962C8B-B14F-4D97-AF65-F5344CB8AC3E}">
        <p14:creationId xmlns="" xmlns:p14="http://schemas.microsoft.com/office/powerpoint/2010/main" val="11695744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smtClean="0"/>
              <a:t>Group picture after training</a:t>
            </a:r>
            <a:endParaRPr lang="de-DE" dirty="0"/>
          </a:p>
        </p:txBody>
      </p:sp>
      <p:pic>
        <p:nvPicPr>
          <p:cNvPr id="10" name="Content Placeholder 9"/>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278924" y="1935163"/>
            <a:ext cx="6586152" cy="4389437"/>
          </a:xfrm>
        </p:spPr>
      </p:pic>
    </p:spTree>
    <p:extLst>
      <p:ext uri="{BB962C8B-B14F-4D97-AF65-F5344CB8AC3E}">
        <p14:creationId xmlns="" xmlns:p14="http://schemas.microsoft.com/office/powerpoint/2010/main" val="36921561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Training at Kosala II</a:t>
            </a:r>
            <a:endParaRPr lang="de-DE" dirty="0"/>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278924" y="1935163"/>
            <a:ext cx="6586152" cy="4389437"/>
          </a:xfrm>
        </p:spPr>
      </p:pic>
    </p:spTree>
    <p:extLst>
      <p:ext uri="{BB962C8B-B14F-4D97-AF65-F5344CB8AC3E}">
        <p14:creationId xmlns="" xmlns:p14="http://schemas.microsoft.com/office/powerpoint/2010/main" val="1580835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we plan to do before the end of 2022</a:t>
            </a:r>
            <a:endParaRPr lang="en-US" dirty="0"/>
          </a:p>
        </p:txBody>
      </p:sp>
      <p:sp>
        <p:nvSpPr>
          <p:cNvPr id="3" name="Content Placeholder 2"/>
          <p:cNvSpPr>
            <a:spLocks noGrp="1"/>
          </p:cNvSpPr>
          <p:nvPr>
            <p:ph idx="1"/>
          </p:nvPr>
        </p:nvSpPr>
        <p:spPr/>
        <p:txBody>
          <a:bodyPr>
            <a:normAutofit/>
          </a:bodyPr>
          <a:lstStyle/>
          <a:p>
            <a:r>
              <a:rPr lang="en-US" dirty="0" smtClean="0"/>
              <a:t>Agriculture: Attend a training of trainers in palm weevils and mushroom farming this November in </a:t>
            </a:r>
            <a:r>
              <a:rPr lang="en-US" dirty="0" err="1" smtClean="0"/>
              <a:t>Limbe</a:t>
            </a:r>
            <a:r>
              <a:rPr lang="en-US" dirty="0" smtClean="0"/>
              <a:t>.</a:t>
            </a:r>
          </a:p>
          <a:p>
            <a:r>
              <a:rPr lang="en-US" dirty="0" smtClean="0"/>
              <a:t>GBV: Participate effectively in the 16days activism against GBV from 25</a:t>
            </a:r>
            <a:r>
              <a:rPr lang="en-US" baseline="30000" dirty="0" smtClean="0"/>
              <a:t>th</a:t>
            </a:r>
            <a:r>
              <a:rPr lang="en-US" dirty="0" smtClean="0"/>
              <a:t> November to 10 December.</a:t>
            </a:r>
          </a:p>
          <a:p>
            <a:r>
              <a:rPr lang="en-US" dirty="0" smtClean="0"/>
              <a:t>Health: Community awareness and sensitization to commemorate world AIDS Day on 1</a:t>
            </a:r>
            <a:r>
              <a:rPr lang="en-US" baseline="30000" dirty="0" smtClean="0"/>
              <a:t>st</a:t>
            </a:r>
            <a:r>
              <a:rPr lang="en-US" dirty="0" smtClean="0"/>
              <a:t> December.</a:t>
            </a:r>
          </a:p>
          <a:p>
            <a:r>
              <a:rPr lang="en-US" dirty="0" smtClean="0"/>
              <a:t>Disability Day: Join other organisation </a:t>
            </a:r>
            <a:r>
              <a:rPr lang="en-US" smtClean="0"/>
              <a:t>3</a:t>
            </a:r>
            <a:r>
              <a:rPr lang="en-US" baseline="30000" smtClean="0"/>
              <a:t>rd</a:t>
            </a:r>
            <a:r>
              <a:rPr lang="en-US" smtClean="0"/>
              <a:t> December.</a:t>
            </a:r>
            <a:endParaRPr lang="en-US" dirty="0" smtClean="0"/>
          </a:p>
          <a:p>
            <a:r>
              <a:rPr lang="en-US" dirty="0" smtClean="0"/>
              <a:t>Human Rights Day. Radio talk on 10</a:t>
            </a:r>
            <a:r>
              <a:rPr lang="en-US" baseline="30000" dirty="0" smtClean="0"/>
              <a:t>th</a:t>
            </a:r>
            <a:r>
              <a:rPr lang="en-US" dirty="0" smtClean="0"/>
              <a:t> December</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2000" dirty="0" smtClean="0"/>
              <a:t> </a:t>
            </a:r>
            <a:r>
              <a:rPr lang="de-DE" sz="2800" dirty="0" smtClean="0"/>
              <a:t>Economic </a:t>
            </a:r>
            <a:r>
              <a:rPr lang="de-DE" sz="2800" dirty="0" smtClean="0"/>
              <a:t>Empowerment: </a:t>
            </a:r>
            <a:r>
              <a:rPr lang="de-DE" sz="2800" dirty="0" smtClean="0"/>
              <a:t>T</a:t>
            </a:r>
            <a:r>
              <a:rPr lang="de-DE" sz="2800" dirty="0" smtClean="0"/>
              <a:t>raining </a:t>
            </a:r>
            <a:r>
              <a:rPr lang="de-DE" sz="2800" dirty="0" smtClean="0"/>
              <a:t>on bookkeeping and business management</a:t>
            </a:r>
            <a:endParaRPr lang="de-DE" sz="2800" dirty="0"/>
          </a:p>
        </p:txBody>
      </p:sp>
      <p:pic>
        <p:nvPicPr>
          <p:cNvPr id="14" name="Content Placeholder 13"/>
          <p:cNvPicPr>
            <a:picLocks noGrp="1" noChangeAspect="1"/>
          </p:cNvPicPr>
          <p:nvPr>
            <p:ph idx="1"/>
          </p:nvPr>
        </p:nvPicPr>
        <p:blipFill>
          <a:blip r:embed="rId2" cstate="print"/>
          <a:stretch>
            <a:fillRect/>
          </a:stretch>
        </p:blipFill>
        <p:spPr>
          <a:xfrm>
            <a:off x="1278977" y="1935163"/>
            <a:ext cx="6586046" cy="4389437"/>
          </a:xfrm>
        </p:spPr>
      </p:pic>
    </p:spTree>
    <p:extLst>
      <p:ext uri="{BB962C8B-B14F-4D97-AF65-F5344CB8AC3E}">
        <p14:creationId xmlns="" xmlns:p14="http://schemas.microsoft.com/office/powerpoint/2010/main" val="33381333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What are our perspective</a:t>
            </a:r>
            <a:endParaRPr lang="de-DE" dirty="0"/>
          </a:p>
        </p:txBody>
      </p:sp>
      <p:sp>
        <p:nvSpPr>
          <p:cNvPr id="3" name="Content Placeholder 2"/>
          <p:cNvSpPr>
            <a:spLocks noGrp="1"/>
          </p:cNvSpPr>
          <p:nvPr>
            <p:ph idx="1"/>
          </p:nvPr>
        </p:nvSpPr>
        <p:spPr/>
        <p:txBody>
          <a:bodyPr/>
          <a:lstStyle/>
          <a:p>
            <a:r>
              <a:rPr lang="de-DE" dirty="0" smtClean="0"/>
              <a:t>Building a good and committed team</a:t>
            </a:r>
          </a:p>
          <a:p>
            <a:endParaRPr lang="de-DE" dirty="0"/>
          </a:p>
          <a:p>
            <a:pPr marL="0" indent="0">
              <a:buNone/>
            </a:pPr>
            <a:endParaRPr lang="de-DE" dirty="0" smtClean="0"/>
          </a:p>
          <a:p>
            <a:r>
              <a:rPr lang="de-DE" dirty="0" smtClean="0"/>
              <a:t>Networking to have partners, funders or sponsors of Shalom </a:t>
            </a:r>
            <a:r>
              <a:rPr lang="de-DE" dirty="0" smtClean="0"/>
              <a:t>Initiative </a:t>
            </a:r>
            <a:r>
              <a:rPr lang="de-DE" dirty="0" smtClean="0"/>
              <a:t>starting from our local community.</a:t>
            </a:r>
          </a:p>
          <a:p>
            <a:endParaRPr lang="de-DE" dirty="0"/>
          </a:p>
          <a:p>
            <a:pPr marL="0" indent="0">
              <a:buNone/>
            </a:pPr>
            <a:endParaRPr lang="de-DE" dirty="0" smtClean="0"/>
          </a:p>
          <a:p>
            <a:r>
              <a:rPr lang="de-DE" dirty="0" smtClean="0"/>
              <a:t>Looking through our loopholes of 2022 to have a better and successful  2023</a:t>
            </a:r>
            <a:endParaRPr lang="de-DE" dirty="0"/>
          </a:p>
        </p:txBody>
      </p:sp>
    </p:spTree>
    <p:extLst>
      <p:ext uri="{BB962C8B-B14F-4D97-AF65-F5344CB8AC3E}">
        <p14:creationId xmlns="" xmlns:p14="http://schemas.microsoft.com/office/powerpoint/2010/main" val="28598934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Partners or funders</a:t>
            </a:r>
            <a:endParaRPr lang="de-DE" dirty="0"/>
          </a:p>
        </p:txBody>
      </p:sp>
      <p:sp>
        <p:nvSpPr>
          <p:cNvPr id="3" name="Content Placeholder 2"/>
          <p:cNvSpPr>
            <a:spLocks noGrp="1"/>
          </p:cNvSpPr>
          <p:nvPr>
            <p:ph idx="1"/>
          </p:nvPr>
        </p:nvSpPr>
        <p:spPr/>
        <p:txBody>
          <a:bodyPr>
            <a:normAutofit lnSpcReduction="10000"/>
          </a:bodyPr>
          <a:lstStyle/>
          <a:p>
            <a:r>
              <a:rPr lang="de-DE" sz="3200" dirty="0" smtClean="0"/>
              <a:t>We </a:t>
            </a:r>
            <a:r>
              <a:rPr lang="de-DE" sz="3200" dirty="0" smtClean="0"/>
              <a:t>look forward to have other partners, funders. Sponsors  or friends of Shalom Initiative (individual sponsors) for some of our projects</a:t>
            </a:r>
          </a:p>
          <a:p>
            <a:r>
              <a:rPr lang="de-DE" sz="3200" dirty="0" smtClean="0"/>
              <a:t>We beleive that if we can get other partners and funders it will go along way to meet the goals of our oganisation which is to transform and impact the lives of people in our </a:t>
            </a:r>
            <a:r>
              <a:rPr lang="de-DE" sz="3200" dirty="0" smtClean="0"/>
              <a:t>community</a:t>
            </a:r>
            <a:r>
              <a:rPr lang="de-DE" dirty="0" smtClean="0"/>
              <a:t>.</a:t>
            </a:r>
            <a:endParaRPr lang="de-DE" dirty="0"/>
          </a:p>
        </p:txBody>
      </p:sp>
    </p:spTree>
    <p:extLst>
      <p:ext uri="{BB962C8B-B14F-4D97-AF65-F5344CB8AC3E}">
        <p14:creationId xmlns="" xmlns:p14="http://schemas.microsoft.com/office/powerpoint/2010/main" val="26540766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End of year 17th December</a:t>
            </a:r>
            <a:endParaRPr lang="de-DE" dirty="0"/>
          </a:p>
        </p:txBody>
      </p:sp>
      <p:sp>
        <p:nvSpPr>
          <p:cNvPr id="3" name="Content Placeholder 2"/>
          <p:cNvSpPr>
            <a:spLocks noGrp="1"/>
          </p:cNvSpPr>
          <p:nvPr>
            <p:ph idx="1"/>
          </p:nvPr>
        </p:nvSpPr>
        <p:spPr/>
        <p:txBody>
          <a:bodyPr>
            <a:normAutofit/>
          </a:bodyPr>
          <a:lstStyle/>
          <a:p>
            <a:pPr>
              <a:buNone/>
            </a:pPr>
            <a:endParaRPr lang="de-DE" dirty="0" smtClean="0"/>
          </a:p>
          <a:p>
            <a:r>
              <a:rPr lang="de-DE" dirty="0" smtClean="0"/>
              <a:t>2022 Evaluation </a:t>
            </a:r>
          </a:p>
          <a:p>
            <a:endParaRPr lang="de-DE" dirty="0" smtClean="0"/>
          </a:p>
          <a:p>
            <a:r>
              <a:rPr lang="de-DE" dirty="0" smtClean="0"/>
              <a:t>Planification for 2023</a:t>
            </a:r>
          </a:p>
          <a:p>
            <a:pPr>
              <a:buNone/>
            </a:pPr>
            <a:endParaRPr lang="de-DE" dirty="0" smtClean="0"/>
          </a:p>
          <a:p>
            <a:r>
              <a:rPr lang="de-DE" dirty="0" smtClean="0"/>
              <a:t>End of Year Report</a:t>
            </a:r>
          </a:p>
          <a:p>
            <a:pPr marL="0" indent="0">
              <a:buNone/>
            </a:pPr>
            <a:endParaRPr lang="de-DE" dirty="0"/>
          </a:p>
          <a:p>
            <a:r>
              <a:rPr lang="de-DE" dirty="0" smtClean="0"/>
              <a:t>Christmas </a:t>
            </a:r>
            <a:r>
              <a:rPr lang="de-DE" dirty="0" smtClean="0"/>
              <a:t>break </a:t>
            </a:r>
            <a:r>
              <a:rPr lang="de-DE" dirty="0" smtClean="0"/>
              <a:t>begins</a:t>
            </a:r>
            <a:endParaRPr lang="de-DE" dirty="0"/>
          </a:p>
        </p:txBody>
      </p:sp>
    </p:spTree>
    <p:extLst>
      <p:ext uri="{BB962C8B-B14F-4D97-AF65-F5344CB8AC3E}">
        <p14:creationId xmlns="" xmlns:p14="http://schemas.microsoft.com/office/powerpoint/2010/main" val="812856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81912"/>
          </a:xfrm>
        </p:spPr>
        <p:txBody>
          <a:bodyPr>
            <a:noAutofit/>
          </a:bodyPr>
          <a:lstStyle/>
          <a:p>
            <a:r>
              <a:rPr lang="de-DE" sz="8000" dirty="0" smtClean="0"/>
              <a:t/>
            </a:r>
            <a:br>
              <a:rPr lang="de-DE" sz="8000" dirty="0" smtClean="0"/>
            </a:br>
            <a:r>
              <a:rPr lang="de-DE" sz="8000" dirty="0" smtClean="0"/>
              <a:t/>
            </a:r>
            <a:br>
              <a:rPr lang="de-DE" sz="8000" dirty="0" smtClean="0"/>
            </a:br>
            <a:r>
              <a:rPr lang="de-DE" sz="8000" dirty="0" smtClean="0"/>
              <a:t/>
            </a:r>
            <a:br>
              <a:rPr lang="de-DE" sz="8000" dirty="0" smtClean="0"/>
            </a:br>
            <a:r>
              <a:rPr lang="de-DE" sz="8000" dirty="0" smtClean="0"/>
              <a:t/>
            </a:r>
            <a:br>
              <a:rPr lang="de-DE" sz="8000" dirty="0" smtClean="0"/>
            </a:br>
            <a:r>
              <a:rPr lang="de-DE" sz="8000" dirty="0" smtClean="0"/>
              <a:t>Thank You!</a:t>
            </a:r>
            <a:endParaRPr lang="de-DE" sz="8000" dirty="0"/>
          </a:p>
        </p:txBody>
      </p:sp>
      <p:sp>
        <p:nvSpPr>
          <p:cNvPr id="3" name="Content Placeholder 2"/>
          <p:cNvSpPr>
            <a:spLocks noGrp="1"/>
          </p:cNvSpPr>
          <p:nvPr>
            <p:ph idx="1"/>
          </p:nvPr>
        </p:nvSpPr>
        <p:spPr>
          <a:xfrm>
            <a:off x="323528" y="1484784"/>
            <a:ext cx="8503920" cy="4572000"/>
          </a:xfrm>
        </p:spPr>
        <p:txBody>
          <a:bodyPr>
            <a:noAutofit/>
          </a:bodyPr>
          <a:lstStyle/>
          <a:p>
            <a:pPr marL="0" indent="0">
              <a:buNone/>
            </a:pPr>
            <a:endParaRPr lang="de-DE" sz="8000" dirty="0" smtClean="0">
              <a:solidFill>
                <a:srgbClr val="92D050"/>
              </a:solidFill>
            </a:endParaRPr>
          </a:p>
          <a:p>
            <a:pPr marL="0" indent="0">
              <a:buNone/>
            </a:pPr>
            <a:r>
              <a:rPr lang="de-DE" sz="8000" dirty="0" smtClean="0">
                <a:solidFill>
                  <a:srgbClr val="92D050"/>
                </a:solidFill>
              </a:rPr>
              <a:t> </a:t>
            </a:r>
            <a:r>
              <a:rPr lang="de-DE" sz="8000" dirty="0" smtClean="0">
                <a:solidFill>
                  <a:srgbClr val="92D050"/>
                </a:solidFill>
              </a:rPr>
              <a:t>        Danke</a:t>
            </a:r>
            <a:r>
              <a:rPr lang="de-DE" sz="8000" dirty="0" smtClean="0">
                <a:solidFill>
                  <a:srgbClr val="92D050"/>
                </a:solidFill>
              </a:rPr>
              <a:t>!</a:t>
            </a:r>
          </a:p>
          <a:p>
            <a:pPr marL="0" indent="0">
              <a:buNone/>
            </a:pPr>
            <a:r>
              <a:rPr lang="de-DE" sz="8000" dirty="0" smtClean="0"/>
              <a:t>                    </a:t>
            </a:r>
            <a:r>
              <a:rPr lang="de-DE" sz="8000" dirty="0" smtClean="0">
                <a:solidFill>
                  <a:srgbClr val="FF0000"/>
                </a:solidFill>
              </a:rPr>
              <a:t>Merci!</a:t>
            </a:r>
            <a:endParaRPr lang="de-DE" sz="8000" dirty="0">
              <a:solidFill>
                <a:srgbClr val="FF0000"/>
              </a:solidFill>
            </a:endParaRPr>
          </a:p>
        </p:txBody>
      </p:sp>
    </p:spTree>
    <p:extLst>
      <p:ext uri="{BB962C8B-B14F-4D97-AF65-F5344CB8AC3E}">
        <p14:creationId xmlns="" xmlns:p14="http://schemas.microsoft.com/office/powerpoint/2010/main" val="2725754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DE" sz="2800" dirty="0" smtClean="0"/>
              <a:t>Economic </a:t>
            </a:r>
            <a:r>
              <a:rPr lang="de-DE" sz="2800" dirty="0" smtClean="0"/>
              <a:t>Empowerment: </a:t>
            </a:r>
            <a:r>
              <a:rPr lang="de-DE" sz="2800" dirty="0" smtClean="0"/>
              <a:t>T</a:t>
            </a:r>
            <a:r>
              <a:rPr lang="de-DE" sz="2800" dirty="0" smtClean="0"/>
              <a:t>raining </a:t>
            </a:r>
            <a:r>
              <a:rPr lang="de-DE" sz="2800" dirty="0" smtClean="0"/>
              <a:t>on bookkeeping and business management</a:t>
            </a:r>
            <a:endParaRPr lang="en-US" sz="2800" dirty="0"/>
          </a:p>
        </p:txBody>
      </p:sp>
      <p:pic>
        <p:nvPicPr>
          <p:cNvPr id="4" name="Content Placeholder 3" descr="IMG_20210609_104257_889.jpg"/>
          <p:cNvPicPr>
            <a:picLocks noGrp="1" noChangeAspect="1"/>
          </p:cNvPicPr>
          <p:nvPr>
            <p:ph idx="1"/>
          </p:nvPr>
        </p:nvPicPr>
        <p:blipFill>
          <a:blip r:embed="rId2" cstate="print"/>
          <a:stretch>
            <a:fillRect/>
          </a:stretch>
        </p:blipFill>
        <p:spPr>
          <a:xfrm>
            <a:off x="1645044" y="1935163"/>
            <a:ext cx="5853912" cy="4389437"/>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Woman </a:t>
            </a:r>
            <a:r>
              <a:rPr lang="en-US" dirty="0" smtClean="0"/>
              <a:t>in Business</a:t>
            </a:r>
            <a:endParaRPr lang="en-US" dirty="0"/>
          </a:p>
        </p:txBody>
      </p:sp>
      <p:pic>
        <p:nvPicPr>
          <p:cNvPr id="4" name="Content Placeholder 3" descr="Mission21 Economic Empowerment Project _13072022_105625.jpg"/>
          <p:cNvPicPr>
            <a:picLocks noGrp="1" noChangeAspect="1"/>
          </p:cNvPicPr>
          <p:nvPr>
            <p:ph idx="1"/>
          </p:nvPr>
        </p:nvPicPr>
        <p:blipFill>
          <a:blip r:embed="rId2" cstate="print"/>
          <a:stretch>
            <a:fillRect/>
          </a:stretch>
        </p:blipFill>
        <p:spPr>
          <a:xfrm>
            <a:off x="698967" y="1935163"/>
            <a:ext cx="7746065" cy="4389437"/>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Woman </a:t>
            </a:r>
            <a:r>
              <a:rPr lang="en-US" dirty="0" smtClean="0"/>
              <a:t>in Business</a:t>
            </a:r>
            <a:endParaRPr lang="en-US" dirty="0"/>
          </a:p>
        </p:txBody>
      </p:sp>
      <p:pic>
        <p:nvPicPr>
          <p:cNvPr id="4" name="Content Placeholder 3" descr="Mission21 Economic Empowerment Project _13072022_112207.jpg"/>
          <p:cNvPicPr>
            <a:picLocks noGrp="1" noChangeAspect="1"/>
          </p:cNvPicPr>
          <p:nvPr>
            <p:ph idx="1"/>
          </p:nvPr>
        </p:nvPicPr>
        <p:blipFill>
          <a:blip r:embed="rId2" cstate="print"/>
          <a:stretch>
            <a:fillRect/>
          </a:stretch>
        </p:blipFill>
        <p:spPr>
          <a:xfrm>
            <a:off x="698967" y="1935163"/>
            <a:ext cx="7746065" cy="4389437"/>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Empowered women with their end products</a:t>
            </a:r>
            <a:endParaRPr lang="en-US" dirty="0"/>
          </a:p>
        </p:txBody>
      </p:sp>
      <p:pic>
        <p:nvPicPr>
          <p:cNvPr id="3074" name="Picture 2"/>
          <p:cNvPicPr>
            <a:picLocks noGrp="1" noChangeAspect="1" noChangeArrowheads="1"/>
          </p:cNvPicPr>
          <p:nvPr>
            <p:ph idx="1"/>
          </p:nvPr>
        </p:nvPicPr>
        <p:blipFill>
          <a:blip r:embed="rId2" cstate="print"/>
          <a:stretch>
            <a:fillRect/>
          </a:stretch>
        </p:blipFill>
        <p:spPr bwMode="auto">
          <a:xfrm>
            <a:off x="669391" y="1935163"/>
            <a:ext cx="7805218" cy="4389437"/>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Materials given for their start up</a:t>
            </a:r>
            <a:endParaRPr lang="en-US" dirty="0"/>
          </a:p>
        </p:txBody>
      </p:sp>
      <p:pic>
        <p:nvPicPr>
          <p:cNvPr id="2050" name="Picture 2"/>
          <p:cNvPicPr>
            <a:picLocks noGrp="1" noChangeAspect="1" noChangeArrowheads="1"/>
          </p:cNvPicPr>
          <p:nvPr>
            <p:ph idx="1"/>
          </p:nvPr>
        </p:nvPicPr>
        <p:blipFill>
          <a:blip r:embed="rId2" cstate="print"/>
          <a:stretch>
            <a:fillRect/>
          </a:stretch>
        </p:blipFill>
        <p:spPr bwMode="auto">
          <a:xfrm>
            <a:off x="669391" y="1935163"/>
            <a:ext cx="7805217" cy="4389437"/>
          </a:xfrm>
          <a:prstGeom prst="rect">
            <a:avLst/>
          </a:prstGeom>
          <a:noFill/>
          <a:ln w="9525">
            <a:noFill/>
            <a:miter lim="800000"/>
            <a:headEnd/>
            <a:tailEnd/>
          </a:ln>
          <a:effec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454</TotalTime>
  <Words>486</Words>
  <Application>Microsoft Office PowerPoint</Application>
  <PresentationFormat>On-screen Show (4:3)</PresentationFormat>
  <Paragraphs>81</Paragraphs>
  <Slides>43</Slides>
  <Notes>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Flow</vt:lpstr>
      <vt:lpstr>Shalom Initiative</vt:lpstr>
      <vt:lpstr>       The Anglophone Crisis in Cameroon  And  The Respond of Shalom Initiative</vt:lpstr>
      <vt:lpstr>Who are we?</vt:lpstr>
      <vt:lpstr> Economic Empowerment: Training on bookkeeping and business management</vt:lpstr>
      <vt:lpstr>Economic Empowerment: Training on bookkeeping and business management</vt:lpstr>
      <vt:lpstr>Woman in Business</vt:lpstr>
      <vt:lpstr>Woman in Business</vt:lpstr>
      <vt:lpstr>Empowered women with their end products</vt:lpstr>
      <vt:lpstr>Materials given for their start up</vt:lpstr>
      <vt:lpstr>Woman in business</vt:lpstr>
      <vt:lpstr>Woman in business</vt:lpstr>
      <vt:lpstr>Woman in business</vt:lpstr>
      <vt:lpstr>Empowerment: Vocational Training (Dress Designing)</vt:lpstr>
      <vt:lpstr>Hair Dressing Trainees</vt:lpstr>
      <vt:lpstr>Health Care (water hygiene and sanitation)</vt:lpstr>
      <vt:lpstr>      Dr. Mbwoge presenting on Menstral hygiene Management</vt:lpstr>
      <vt:lpstr>Presenting on how to make, use and manage reusable pads</vt:lpstr>
      <vt:lpstr> Dignity Kit distribution in Kumba</vt:lpstr>
      <vt:lpstr>Distribution in Kwa Kwa</vt:lpstr>
      <vt:lpstr>Distribution in Bisongabang</vt:lpstr>
      <vt:lpstr>Distribution in Bisongabang</vt:lpstr>
      <vt:lpstr>Distribution in Nchang</vt:lpstr>
      <vt:lpstr>Distribution in Nchang</vt:lpstr>
      <vt:lpstr>COVID – 19 Respond with Sex workers</vt:lpstr>
      <vt:lpstr>With traditional Rulers</vt:lpstr>
      <vt:lpstr>With Taxi Drivers</vt:lpstr>
      <vt:lpstr>Agriculture</vt:lpstr>
      <vt:lpstr> We hope to help the orphanages in Kumba through this project</vt:lpstr>
      <vt:lpstr>And to Raise Income for the organisation</vt:lpstr>
      <vt:lpstr>An Empowered Woman</vt:lpstr>
      <vt:lpstr>Gender Base Violence</vt:lpstr>
      <vt:lpstr>Community sensitzation</vt:lpstr>
      <vt:lpstr>No to GBV</vt:lpstr>
      <vt:lpstr>Climate Action (Planting of tree)</vt:lpstr>
      <vt:lpstr>Tree  </vt:lpstr>
      <vt:lpstr>Peace Building Trainings</vt:lpstr>
      <vt:lpstr>Group picture after training</vt:lpstr>
      <vt:lpstr>Training at Kosala II</vt:lpstr>
      <vt:lpstr>What we plan to do before the end of 2022</vt:lpstr>
      <vt:lpstr>What are our perspective</vt:lpstr>
      <vt:lpstr>Partners or funders</vt:lpstr>
      <vt:lpstr>End of year 17th December</vt:lpstr>
      <vt:lpstr>    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Shalom Initiative</dc:title>
  <dc:creator>FSJ-Benutzer</dc:creator>
  <cp:lastModifiedBy>MARY</cp:lastModifiedBy>
  <cp:revision>44</cp:revision>
  <dcterms:created xsi:type="dcterms:W3CDTF">2019-09-15T19:15:45Z</dcterms:created>
  <dcterms:modified xsi:type="dcterms:W3CDTF">2022-11-10T21:03:00Z</dcterms:modified>
</cp:coreProperties>
</file>